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54" r:id="rId37"/>
    <p:sldId id="319" r:id="rId38"/>
    <p:sldId id="320" r:id="rId39"/>
    <p:sldId id="347" r:id="rId40"/>
    <p:sldId id="348" r:id="rId41"/>
    <p:sldId id="351" r:id="rId42"/>
    <p:sldId id="349" r:id="rId43"/>
    <p:sldId id="352" r:id="rId44"/>
    <p:sldId id="353" r:id="rId45"/>
    <p:sldId id="345" r:id="rId46"/>
    <p:sldId id="346" r:id="rId4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0000"/>
    <a:srgbClr val="5B9BD5"/>
    <a:srgbClr val="7030A0"/>
    <a:srgbClr val="70AD47"/>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4"/>
    <p:restoredTop sz="94267"/>
  </p:normalViewPr>
  <p:slideViewPr>
    <p:cSldViewPr snapToObjects="1" showGuides="1">
      <p:cViewPr>
        <p:scale>
          <a:sx n="134" d="100"/>
          <a:sy n="134" d="100"/>
        </p:scale>
        <p:origin x="144" y="640"/>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2019/8/12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2019/8/12</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2019/8/12</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pic>
        <p:nvPicPr>
          <p:cNvPr id="2" name="図 1">
            <a:extLst>
              <a:ext uri="{FF2B5EF4-FFF2-40B4-BE49-F238E27FC236}">
                <a16:creationId xmlns:a16="http://schemas.microsoft.com/office/drawing/2014/main" id="{57580C2D-A164-3644-BB41-4260C48494D6}"/>
              </a:ext>
            </a:extLst>
          </p:cNvPr>
          <p:cNvPicPr>
            <a:picLocks noChangeAspect="1"/>
          </p:cNvPicPr>
          <p:nvPr/>
        </p:nvPicPr>
        <p:blipFill>
          <a:blip r:embed="rId2"/>
          <a:stretch>
            <a:fillRect/>
          </a:stretch>
        </p:blipFill>
        <p:spPr>
          <a:xfrm>
            <a:off x="407368" y="764704"/>
            <a:ext cx="5461000" cy="3035300"/>
          </a:xfrm>
          <a:prstGeom prst="rect">
            <a:avLst/>
          </a:prstGeom>
        </p:spPr>
      </p:pic>
      <p:pic>
        <p:nvPicPr>
          <p:cNvPr id="6" name="図 5">
            <a:extLst>
              <a:ext uri="{FF2B5EF4-FFF2-40B4-BE49-F238E27FC236}">
                <a16:creationId xmlns:a16="http://schemas.microsoft.com/office/drawing/2014/main" id="{3C1C967C-AB49-E446-B4E3-55B106699936}"/>
              </a:ext>
            </a:extLst>
          </p:cNvPr>
          <p:cNvPicPr>
            <a:picLocks noChangeAspect="1"/>
          </p:cNvPicPr>
          <p:nvPr/>
        </p:nvPicPr>
        <p:blipFill rotWithShape="1">
          <a:blip r:embed="rId2"/>
          <a:srcRect t="52192" r="67035"/>
          <a:stretch/>
        </p:blipFill>
        <p:spPr>
          <a:xfrm>
            <a:off x="6096000" y="764704"/>
            <a:ext cx="1800200" cy="1451124"/>
          </a:xfrm>
          <a:prstGeom prst="rect">
            <a:avLst/>
          </a:prstGeom>
        </p:spPr>
      </p:pic>
      <p:sp>
        <p:nvSpPr>
          <p:cNvPr id="7" name="角丸四角形 6">
            <a:extLst>
              <a:ext uri="{FF2B5EF4-FFF2-40B4-BE49-F238E27FC236}">
                <a16:creationId xmlns:a16="http://schemas.microsoft.com/office/drawing/2014/main" id="{562BA86D-F510-EF4B-9061-EC12BC6B4307}"/>
              </a:ext>
            </a:extLst>
          </p:cNvPr>
          <p:cNvSpPr/>
          <p:nvPr/>
        </p:nvSpPr>
        <p:spPr>
          <a:xfrm>
            <a:off x="8123832" y="764704"/>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数字領域を抜き出す</a:t>
            </a:r>
            <a:endParaRPr kumimoji="1" lang="ja-JP" altLang="en-US" dirty="0" err="1">
              <a:solidFill>
                <a:schemeClr val="tx1"/>
              </a:solidFill>
            </a:endParaRPr>
          </a:p>
        </p:txBody>
      </p:sp>
      <p:sp>
        <p:nvSpPr>
          <p:cNvPr id="8" name="角丸四角形 7">
            <a:extLst>
              <a:ext uri="{FF2B5EF4-FFF2-40B4-BE49-F238E27FC236}">
                <a16:creationId xmlns:a16="http://schemas.microsoft.com/office/drawing/2014/main" id="{C60CBE76-F269-0144-9E46-78364D9955F1}"/>
              </a:ext>
            </a:extLst>
          </p:cNvPr>
          <p:cNvSpPr/>
          <p:nvPr/>
        </p:nvSpPr>
        <p:spPr>
          <a:xfrm>
            <a:off x="8123832" y="1421203"/>
            <a:ext cx="3024336" cy="36004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数字を推定する</a:t>
            </a: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1211587-6F7D-BB49-9060-E1B7B57DFCB6}"/>
              </a:ext>
            </a:extLst>
          </p:cNvPr>
          <p:cNvSpPr/>
          <p:nvPr/>
        </p:nvSpPr>
        <p:spPr>
          <a:xfrm>
            <a:off x="6816080" y="2311573"/>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CNN</a:t>
            </a:r>
            <a:r>
              <a:rPr kumimoji="1" lang="ja-JP" altLang="en-US">
                <a:solidFill>
                  <a:schemeClr val="tx1"/>
                </a:solidFill>
              </a:rPr>
              <a:t>：畳み込みニューラルネットワーク</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12B27C0-EC2C-2744-B222-D85643CC8606}"/>
              </a:ext>
            </a:extLst>
          </p:cNvPr>
          <p:cNvSpPr/>
          <p:nvPr/>
        </p:nvSpPr>
        <p:spPr>
          <a:xfrm>
            <a:off x="6818988" y="3114625"/>
            <a:ext cx="46805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dirty="0">
                <a:solidFill>
                  <a:schemeClr val="tx1"/>
                </a:solidFill>
              </a:rPr>
              <a:t>MNIST</a:t>
            </a:r>
            <a:r>
              <a:rPr kumimoji="1" lang="ja-JP" altLang="en-US">
                <a:solidFill>
                  <a:schemeClr val="tx1"/>
                </a:solidFill>
              </a:rPr>
              <a:t>データベース</a:t>
            </a:r>
            <a:endParaRPr kumimoji="1" lang="ja-JP" altLang="en-US" dirty="0" err="1">
              <a:solidFill>
                <a:schemeClr val="tx1"/>
              </a:solidFill>
            </a:endParaRPr>
          </a:p>
        </p:txBody>
      </p:sp>
      <p:sp>
        <p:nvSpPr>
          <p:cNvPr id="16" name="正方形/長方形 15">
            <a:extLst>
              <a:ext uri="{FF2B5EF4-FFF2-40B4-BE49-F238E27FC236}">
                <a16:creationId xmlns:a16="http://schemas.microsoft.com/office/drawing/2014/main" id="{323A4A42-5301-6742-B5FF-E1A4482522AD}"/>
              </a:ext>
            </a:extLst>
          </p:cNvPr>
          <p:cNvSpPr/>
          <p:nvPr/>
        </p:nvSpPr>
        <p:spPr>
          <a:xfrm>
            <a:off x="1091444" y="4437112"/>
            <a:ext cx="1224136"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6000" i="1" dirty="0">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rPr>
              <a:t>3</a:t>
            </a: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19" name="正方形/長方形 18">
            <a:extLst>
              <a:ext uri="{FF2B5EF4-FFF2-40B4-BE49-F238E27FC236}">
                <a16:creationId xmlns:a16="http://schemas.microsoft.com/office/drawing/2014/main" id="{CC7EB022-22CC-754A-B66E-547C820F2E09}"/>
              </a:ext>
            </a:extLst>
          </p:cNvPr>
          <p:cNvSpPr/>
          <p:nvPr/>
        </p:nvSpPr>
        <p:spPr>
          <a:xfrm>
            <a:off x="711516" y="5766171"/>
            <a:ext cx="198399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28 x 28</a:t>
            </a:r>
            <a:r>
              <a:rPr kumimoji="1" lang="ja-JP" altLang="en-US">
                <a:solidFill>
                  <a:schemeClr val="tx1"/>
                </a:solidFill>
              </a:rPr>
              <a:t>ピクセル</a:t>
            </a:r>
            <a:endParaRPr kumimoji="1" lang="ja-JP" altLang="en-US" dirty="0" err="1">
              <a:solidFill>
                <a:schemeClr val="tx1"/>
              </a:solidFill>
            </a:endParaRPr>
          </a:p>
        </p:txBody>
      </p:sp>
      <p:sp>
        <p:nvSpPr>
          <p:cNvPr id="20" name="正方形/長方形 19">
            <a:extLst>
              <a:ext uri="{FF2B5EF4-FFF2-40B4-BE49-F238E27FC236}">
                <a16:creationId xmlns:a16="http://schemas.microsoft.com/office/drawing/2014/main" id="{FC369C36-88CC-584D-96F7-CA5C92653B0E}"/>
              </a:ext>
            </a:extLst>
          </p:cNvPr>
          <p:cNvSpPr/>
          <p:nvPr/>
        </p:nvSpPr>
        <p:spPr>
          <a:xfrm>
            <a:off x="2855640" y="4116473"/>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One-Hot Label</a:t>
            </a:r>
            <a:endParaRPr kumimoji="1" lang="ja-JP" altLang="en-US" dirty="0" err="1">
              <a:solidFill>
                <a:schemeClr val="tx1"/>
              </a:solidFill>
            </a:endParaRPr>
          </a:p>
        </p:txBody>
      </p:sp>
      <p:sp>
        <p:nvSpPr>
          <p:cNvPr id="21" name="正方形/長方形 20">
            <a:extLst>
              <a:ext uri="{FF2B5EF4-FFF2-40B4-BE49-F238E27FC236}">
                <a16:creationId xmlns:a16="http://schemas.microsoft.com/office/drawing/2014/main" id="{5137A4C0-6F3F-6444-A820-05203F8FB8CC}"/>
              </a:ext>
            </a:extLst>
          </p:cNvPr>
          <p:cNvSpPr/>
          <p:nvPr/>
        </p:nvSpPr>
        <p:spPr>
          <a:xfrm>
            <a:off x="2855640" y="4609499"/>
            <a:ext cx="1983992" cy="57606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000100000</a:t>
            </a:r>
            <a:endParaRPr kumimoji="1" lang="ja-JP" altLang="en-US" dirty="0" err="1">
              <a:solidFill>
                <a:schemeClr val="tx1"/>
              </a:solidFill>
            </a:endParaRPr>
          </a:p>
        </p:txBody>
      </p:sp>
      <p:sp>
        <p:nvSpPr>
          <p:cNvPr id="22" name="正方形/長方形 21">
            <a:extLst>
              <a:ext uri="{FF2B5EF4-FFF2-40B4-BE49-F238E27FC236}">
                <a16:creationId xmlns:a16="http://schemas.microsoft.com/office/drawing/2014/main" id="{6244C478-32A2-0541-8758-7795C84CF9B0}"/>
              </a:ext>
            </a:extLst>
          </p:cNvPr>
          <p:cNvSpPr/>
          <p:nvPr/>
        </p:nvSpPr>
        <p:spPr>
          <a:xfrm>
            <a:off x="5450830" y="5021434"/>
            <a:ext cx="2730500" cy="2191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6000" i="1" dirty="0" err="1">
              <a:solidFill>
                <a:schemeClr val="tx1"/>
              </a:solidFill>
              <a:latin typeface="Hiragino Kaku Gothic Std W8" panose="020B0800000000000000" pitchFamily="34" charset="-128"/>
              <a:ea typeface="Hiragino Kaku Gothic Std W8" panose="020B0800000000000000" pitchFamily="34" charset="-128"/>
              <a:cs typeface="Brush Script MT" panose="03060802040406070304" pitchFamily="66" charset="-122"/>
            </a:endParaRPr>
          </a:p>
        </p:txBody>
      </p:sp>
      <p:sp>
        <p:nvSpPr>
          <p:cNvPr id="23" name="正方形/長方形 22">
            <a:extLst>
              <a:ext uri="{FF2B5EF4-FFF2-40B4-BE49-F238E27FC236}">
                <a16:creationId xmlns:a16="http://schemas.microsoft.com/office/drawing/2014/main" id="{4B0F205D-31CB-9F4C-A2BD-D8E40784BF48}"/>
              </a:ext>
            </a:extLst>
          </p:cNvPr>
          <p:cNvSpPr/>
          <p:nvPr/>
        </p:nvSpPr>
        <p:spPr>
          <a:xfrm>
            <a:off x="5450830" y="5339929"/>
            <a:ext cx="1983992" cy="30560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a:t>
            </a:r>
            <a:r>
              <a:rPr kumimoji="1" lang="en-US" altLang="ja-JP" dirty="0">
                <a:solidFill>
                  <a:schemeClr val="tx1"/>
                </a:solidFill>
              </a:rPr>
              <a:t> x 784</a:t>
            </a:r>
          </a:p>
          <a:p>
            <a:pPr algn="ctr"/>
            <a:r>
              <a:rPr kumimoji="1" lang="ja-JP" altLang="en-US">
                <a:solidFill>
                  <a:schemeClr val="tx1"/>
                </a:solidFill>
              </a:rPr>
              <a:t>ベクトル</a:t>
            </a:r>
            <a:endParaRPr kumimoji="1" lang="ja-JP" altLang="en-US" dirty="0" err="1">
              <a:solidFill>
                <a:schemeClr val="tx1"/>
              </a:solidFill>
            </a:endParaRP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76C4A8CC-1578-8C45-A3DB-B259CCF1C492}"/>
              </a:ext>
            </a:extLst>
          </p:cNvPr>
          <p:cNvGrpSpPr/>
          <p:nvPr/>
        </p:nvGrpSpPr>
        <p:grpSpPr>
          <a:xfrm>
            <a:off x="551384" y="485531"/>
            <a:ext cx="1623952" cy="3231501"/>
            <a:chOff x="551384" y="485531"/>
            <a:chExt cx="1623952" cy="3231501"/>
          </a:xfrm>
        </p:grpSpPr>
        <p:grpSp>
          <p:nvGrpSpPr>
            <p:cNvPr id="11" name="グループ化 10">
              <a:extLst>
                <a:ext uri="{FF2B5EF4-FFF2-40B4-BE49-F238E27FC236}">
                  <a16:creationId xmlns:a16="http://schemas.microsoft.com/office/drawing/2014/main" id="{77CF20C7-F197-8148-BD9D-BB8B33F28A11}"/>
                </a:ext>
              </a:extLst>
            </p:cNvPr>
            <p:cNvGrpSpPr/>
            <p:nvPr/>
          </p:nvGrpSpPr>
          <p:grpSpPr>
            <a:xfrm>
              <a:off x="1147336" y="944724"/>
              <a:ext cx="432048" cy="2304256"/>
              <a:chOff x="1127448" y="980728"/>
              <a:chExt cx="432048" cy="2304256"/>
            </a:xfrm>
          </p:grpSpPr>
          <p:sp>
            <p:nvSpPr>
              <p:cNvPr id="4" name="円/楕円 3">
                <a:extLst>
                  <a:ext uri="{FF2B5EF4-FFF2-40B4-BE49-F238E27FC236}">
                    <a16:creationId xmlns:a16="http://schemas.microsoft.com/office/drawing/2014/main" id="{AA3339BE-204E-8A46-965B-FA338646093D}"/>
                  </a:ext>
                </a:extLst>
              </p:cNvPr>
              <p:cNvSpPr/>
              <p:nvPr/>
            </p:nvSpPr>
            <p:spPr>
              <a:xfrm>
                <a:off x="1127448" y="98072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 name="円/楕円 4">
                <a:extLst>
                  <a:ext uri="{FF2B5EF4-FFF2-40B4-BE49-F238E27FC236}">
                    <a16:creationId xmlns:a16="http://schemas.microsoft.com/office/drawing/2014/main" id="{C5A92E0C-E583-FB4D-85BA-DC074AE3CFB9}"/>
                  </a:ext>
                </a:extLst>
              </p:cNvPr>
              <p:cNvSpPr/>
              <p:nvPr/>
            </p:nvSpPr>
            <p:spPr>
              <a:xfrm>
                <a:off x="1127448" y="1700808"/>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02EDA3D2-E6FC-814C-8618-D19D223E3879}"/>
                  </a:ext>
                </a:extLst>
              </p:cNvPr>
              <p:cNvSpPr/>
              <p:nvPr/>
            </p:nvSpPr>
            <p:spPr>
              <a:xfrm>
                <a:off x="1127448" y="2852936"/>
                <a:ext cx="432048" cy="432048"/>
              </a:xfrm>
              <a:prstGeom prst="ellipse">
                <a:avLst/>
              </a:prstGeom>
              <a:solidFill>
                <a:schemeClr val="accent5">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8" name="直線コネクタ 7">
                <a:extLst>
                  <a:ext uri="{FF2B5EF4-FFF2-40B4-BE49-F238E27FC236}">
                    <a16:creationId xmlns:a16="http://schemas.microsoft.com/office/drawing/2014/main" id="{6FCF0039-CB0A-F746-9DE6-33209AEBFEDB}"/>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角丸四角形 11">
              <a:extLst>
                <a:ext uri="{FF2B5EF4-FFF2-40B4-BE49-F238E27FC236}">
                  <a16:creationId xmlns:a16="http://schemas.microsoft.com/office/drawing/2014/main" id="{4875A8E6-CA18-D242-9087-6346A134FE54}"/>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 name="正方形/長方形 12">
              <a:extLst>
                <a:ext uri="{FF2B5EF4-FFF2-40B4-BE49-F238E27FC236}">
                  <a16:creationId xmlns:a16="http://schemas.microsoft.com/office/drawing/2014/main" id="{F45AF0E4-C32A-B24B-956B-8677361BA284}"/>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入力層</a:t>
              </a: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2D9FB839-C014-CE41-8135-D9C7748A475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784</a:t>
              </a:r>
              <a:r>
                <a:rPr kumimoji="1" lang="ja-JP" altLang="en-US">
                  <a:solidFill>
                    <a:schemeClr val="tx1"/>
                  </a:solidFill>
                </a:rPr>
                <a:t>ノード</a:t>
              </a:r>
              <a:endParaRPr kumimoji="1" lang="ja-JP" altLang="en-US" dirty="0" err="1">
                <a:solidFill>
                  <a:schemeClr val="tx1"/>
                </a:solidFill>
              </a:endParaRPr>
            </a:p>
          </p:txBody>
        </p:sp>
      </p:grpSp>
      <p:grpSp>
        <p:nvGrpSpPr>
          <p:cNvPr id="25" name="グループ化 24">
            <a:extLst>
              <a:ext uri="{FF2B5EF4-FFF2-40B4-BE49-F238E27FC236}">
                <a16:creationId xmlns:a16="http://schemas.microsoft.com/office/drawing/2014/main" id="{F8A9DD56-5E4F-2049-A697-4B0009790F0D}"/>
              </a:ext>
            </a:extLst>
          </p:cNvPr>
          <p:cNvGrpSpPr/>
          <p:nvPr/>
        </p:nvGrpSpPr>
        <p:grpSpPr>
          <a:xfrm>
            <a:off x="2383816" y="476672"/>
            <a:ext cx="1623952" cy="3231501"/>
            <a:chOff x="551384" y="485531"/>
            <a:chExt cx="1623952" cy="3231501"/>
          </a:xfrm>
        </p:grpSpPr>
        <p:grpSp>
          <p:nvGrpSpPr>
            <p:cNvPr id="26" name="グループ化 25">
              <a:extLst>
                <a:ext uri="{FF2B5EF4-FFF2-40B4-BE49-F238E27FC236}">
                  <a16:creationId xmlns:a16="http://schemas.microsoft.com/office/drawing/2014/main" id="{7BD2BB61-01C3-C343-A68D-F154E2D831D6}"/>
                </a:ext>
              </a:extLst>
            </p:cNvPr>
            <p:cNvGrpSpPr/>
            <p:nvPr/>
          </p:nvGrpSpPr>
          <p:grpSpPr>
            <a:xfrm>
              <a:off x="1147336" y="944724"/>
              <a:ext cx="432048" cy="2304256"/>
              <a:chOff x="1127448" y="980728"/>
              <a:chExt cx="432048" cy="2304256"/>
            </a:xfrm>
          </p:grpSpPr>
          <p:sp>
            <p:nvSpPr>
              <p:cNvPr id="30" name="円/楕円 29">
                <a:extLst>
                  <a:ext uri="{FF2B5EF4-FFF2-40B4-BE49-F238E27FC236}">
                    <a16:creationId xmlns:a16="http://schemas.microsoft.com/office/drawing/2014/main" id="{972266FB-C56D-2A4F-ADFA-ABBEC4AF93FE}"/>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34E26743-7210-884E-BA66-04BB712A928F}"/>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8B178C03-E67D-DD45-82EE-26F1802D1E74}"/>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B7F1FFBB-E2F9-6C46-B4AA-42F221EA248F}"/>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7" name="角丸四角形 26">
              <a:extLst>
                <a:ext uri="{FF2B5EF4-FFF2-40B4-BE49-F238E27FC236}">
                  <a16:creationId xmlns:a16="http://schemas.microsoft.com/office/drawing/2014/main" id="{2B3ADB3D-62CE-D447-93E3-350544EE3635}"/>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8" name="正方形/長方形 27">
              <a:extLst>
                <a:ext uri="{FF2B5EF4-FFF2-40B4-BE49-F238E27FC236}">
                  <a16:creationId xmlns:a16="http://schemas.microsoft.com/office/drawing/2014/main" id="{7916692A-F8E7-8849-BC8C-7320C957F2F6}"/>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a:solidFill>
                    <a:schemeClr val="tx1"/>
                  </a:solidFill>
                </a:rPr>
                <a:t>隠れ層</a:t>
              </a: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12165A5-E2ED-3243-885B-973FB9662D25}"/>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34" name="グループ化 33">
            <a:extLst>
              <a:ext uri="{FF2B5EF4-FFF2-40B4-BE49-F238E27FC236}">
                <a16:creationId xmlns:a16="http://schemas.microsoft.com/office/drawing/2014/main" id="{5D4F7E83-0744-2F43-AE1D-14EF494A2E47}"/>
              </a:ext>
            </a:extLst>
          </p:cNvPr>
          <p:cNvGrpSpPr/>
          <p:nvPr/>
        </p:nvGrpSpPr>
        <p:grpSpPr>
          <a:xfrm>
            <a:off x="3791744" y="485531"/>
            <a:ext cx="1623952" cy="3231501"/>
            <a:chOff x="551384" y="485531"/>
            <a:chExt cx="1623952" cy="3231501"/>
          </a:xfrm>
        </p:grpSpPr>
        <p:grpSp>
          <p:nvGrpSpPr>
            <p:cNvPr id="35" name="グループ化 34">
              <a:extLst>
                <a:ext uri="{FF2B5EF4-FFF2-40B4-BE49-F238E27FC236}">
                  <a16:creationId xmlns:a16="http://schemas.microsoft.com/office/drawing/2014/main" id="{CE1FBF7D-D8DB-0A4E-BCC0-1981E8894789}"/>
                </a:ext>
              </a:extLst>
            </p:cNvPr>
            <p:cNvGrpSpPr/>
            <p:nvPr/>
          </p:nvGrpSpPr>
          <p:grpSpPr>
            <a:xfrm>
              <a:off x="1147336" y="944724"/>
              <a:ext cx="432048" cy="2304256"/>
              <a:chOff x="1127448" y="980728"/>
              <a:chExt cx="432048" cy="2304256"/>
            </a:xfrm>
          </p:grpSpPr>
          <p:sp>
            <p:nvSpPr>
              <p:cNvPr id="39" name="円/楕円 38">
                <a:extLst>
                  <a:ext uri="{FF2B5EF4-FFF2-40B4-BE49-F238E27FC236}">
                    <a16:creationId xmlns:a16="http://schemas.microsoft.com/office/drawing/2014/main" id="{0158F3D8-758C-7E4B-B745-1D67B8648E02}"/>
                  </a:ext>
                </a:extLst>
              </p:cNvPr>
              <p:cNvSpPr/>
              <p:nvPr/>
            </p:nvSpPr>
            <p:spPr>
              <a:xfrm>
                <a:off x="1127448" y="98072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0" name="円/楕円 39">
                <a:extLst>
                  <a:ext uri="{FF2B5EF4-FFF2-40B4-BE49-F238E27FC236}">
                    <a16:creationId xmlns:a16="http://schemas.microsoft.com/office/drawing/2014/main" id="{E46A6056-F78E-7948-8A0B-AA91818F61A4}"/>
                  </a:ext>
                </a:extLst>
              </p:cNvPr>
              <p:cNvSpPr/>
              <p:nvPr/>
            </p:nvSpPr>
            <p:spPr>
              <a:xfrm>
                <a:off x="1127448" y="1700808"/>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1" name="円/楕円 40">
                <a:extLst>
                  <a:ext uri="{FF2B5EF4-FFF2-40B4-BE49-F238E27FC236}">
                    <a16:creationId xmlns:a16="http://schemas.microsoft.com/office/drawing/2014/main" id="{1C41471A-1759-144C-A555-A337BC9A8096}"/>
                  </a:ext>
                </a:extLst>
              </p:cNvPr>
              <p:cNvSpPr/>
              <p:nvPr/>
            </p:nvSpPr>
            <p:spPr>
              <a:xfrm>
                <a:off x="1127448" y="2852936"/>
                <a:ext cx="432048" cy="432048"/>
              </a:xfrm>
              <a:prstGeom prst="ellipse">
                <a:avLst/>
              </a:prstGeom>
              <a:solidFill>
                <a:schemeClr val="accent6">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42" name="直線コネクタ 41">
                <a:extLst>
                  <a:ext uri="{FF2B5EF4-FFF2-40B4-BE49-F238E27FC236}">
                    <a16:creationId xmlns:a16="http://schemas.microsoft.com/office/drawing/2014/main" id="{3929AC34-691B-5445-831D-2140A0306AD0}"/>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6" name="角丸四角形 35">
              <a:extLst>
                <a:ext uri="{FF2B5EF4-FFF2-40B4-BE49-F238E27FC236}">
                  <a16:creationId xmlns:a16="http://schemas.microsoft.com/office/drawing/2014/main" id="{4082358F-24BA-F748-89A8-9AABC641552F}"/>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37" name="正方形/長方形 36">
              <a:extLst>
                <a:ext uri="{FF2B5EF4-FFF2-40B4-BE49-F238E27FC236}">
                  <a16:creationId xmlns:a16="http://schemas.microsoft.com/office/drawing/2014/main" id="{861B22B9-6109-CD4B-B211-900A9885DFEA}"/>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隠れ層</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DEFFD8CF-6D86-244B-88E8-FC5E2CC57FB7}"/>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512</a:t>
              </a:r>
              <a:r>
                <a:rPr kumimoji="1" lang="ja-JP" altLang="en-US">
                  <a:solidFill>
                    <a:schemeClr val="tx1"/>
                  </a:solidFill>
                </a:rPr>
                <a:t>ノード</a:t>
              </a:r>
              <a:endParaRPr kumimoji="1" lang="ja-JP" altLang="en-US" dirty="0" err="1">
                <a:solidFill>
                  <a:schemeClr val="tx1"/>
                </a:solidFill>
              </a:endParaRPr>
            </a:p>
          </p:txBody>
        </p:sp>
      </p:grpSp>
      <p:grpSp>
        <p:nvGrpSpPr>
          <p:cNvPr id="43" name="グループ化 42">
            <a:extLst>
              <a:ext uri="{FF2B5EF4-FFF2-40B4-BE49-F238E27FC236}">
                <a16:creationId xmlns:a16="http://schemas.microsoft.com/office/drawing/2014/main" id="{313EED4C-A65A-5140-B761-5A0A51697D8F}"/>
              </a:ext>
            </a:extLst>
          </p:cNvPr>
          <p:cNvGrpSpPr/>
          <p:nvPr/>
        </p:nvGrpSpPr>
        <p:grpSpPr>
          <a:xfrm>
            <a:off x="5663952" y="476672"/>
            <a:ext cx="1623952" cy="3231501"/>
            <a:chOff x="551384" y="485531"/>
            <a:chExt cx="1623952" cy="3231501"/>
          </a:xfrm>
        </p:grpSpPr>
        <p:grpSp>
          <p:nvGrpSpPr>
            <p:cNvPr id="44" name="グループ化 43">
              <a:extLst>
                <a:ext uri="{FF2B5EF4-FFF2-40B4-BE49-F238E27FC236}">
                  <a16:creationId xmlns:a16="http://schemas.microsoft.com/office/drawing/2014/main" id="{D693F691-98AA-DA49-88F1-33ADA58BB76A}"/>
                </a:ext>
              </a:extLst>
            </p:cNvPr>
            <p:cNvGrpSpPr/>
            <p:nvPr/>
          </p:nvGrpSpPr>
          <p:grpSpPr>
            <a:xfrm>
              <a:off x="1147336" y="944724"/>
              <a:ext cx="432048" cy="2304256"/>
              <a:chOff x="1127448" y="980728"/>
              <a:chExt cx="432048" cy="2304256"/>
            </a:xfrm>
          </p:grpSpPr>
          <p:sp>
            <p:nvSpPr>
              <p:cNvPr id="48" name="円/楕円 47">
                <a:extLst>
                  <a:ext uri="{FF2B5EF4-FFF2-40B4-BE49-F238E27FC236}">
                    <a16:creationId xmlns:a16="http://schemas.microsoft.com/office/drawing/2014/main" id="{9C88501F-37B4-6746-8681-076E63082940}"/>
                  </a:ext>
                </a:extLst>
              </p:cNvPr>
              <p:cNvSpPr/>
              <p:nvPr/>
            </p:nvSpPr>
            <p:spPr>
              <a:xfrm>
                <a:off x="1127448" y="98072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9" name="円/楕円 48">
                <a:extLst>
                  <a:ext uri="{FF2B5EF4-FFF2-40B4-BE49-F238E27FC236}">
                    <a16:creationId xmlns:a16="http://schemas.microsoft.com/office/drawing/2014/main" id="{A03340C2-5857-9D47-88DD-78C5A545E479}"/>
                  </a:ext>
                </a:extLst>
              </p:cNvPr>
              <p:cNvSpPr/>
              <p:nvPr/>
            </p:nvSpPr>
            <p:spPr>
              <a:xfrm>
                <a:off x="1127448" y="1700808"/>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50" name="円/楕円 49">
                <a:extLst>
                  <a:ext uri="{FF2B5EF4-FFF2-40B4-BE49-F238E27FC236}">
                    <a16:creationId xmlns:a16="http://schemas.microsoft.com/office/drawing/2014/main" id="{76123D48-8809-C34F-B7ED-33FE39AFE6E3}"/>
                  </a:ext>
                </a:extLst>
              </p:cNvPr>
              <p:cNvSpPr/>
              <p:nvPr/>
            </p:nvSpPr>
            <p:spPr>
              <a:xfrm>
                <a:off x="1127448" y="2852936"/>
                <a:ext cx="432048" cy="432048"/>
              </a:xfrm>
              <a:prstGeom prst="ellipse">
                <a:avLst/>
              </a:prstGeom>
              <a:solidFill>
                <a:srgbClr val="FFE1E5"/>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C07F6F07-63E5-FB4F-9B8C-77711617921D}"/>
                  </a:ext>
                </a:extLst>
              </p:cNvPr>
              <p:cNvCxnSpPr>
                <a:cxnSpLocks/>
              </p:cNvCxnSpPr>
              <p:nvPr/>
            </p:nvCxnSpPr>
            <p:spPr>
              <a:xfrm>
                <a:off x="1343472" y="2276872"/>
                <a:ext cx="0" cy="43204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5" name="角丸四角形 44">
              <a:extLst>
                <a:ext uri="{FF2B5EF4-FFF2-40B4-BE49-F238E27FC236}">
                  <a16:creationId xmlns:a16="http://schemas.microsoft.com/office/drawing/2014/main" id="{83EAF010-F389-1041-A46F-E1B1089C3C9B}"/>
                </a:ext>
              </a:extLst>
            </p:cNvPr>
            <p:cNvSpPr/>
            <p:nvPr/>
          </p:nvSpPr>
          <p:spPr>
            <a:xfrm>
              <a:off x="1003320" y="764704"/>
              <a:ext cx="720080" cy="2664296"/>
            </a:xfrm>
            <a:prstGeom prst="round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8A0CC998-5463-A949-8CB4-6D3956717AB2}"/>
                </a:ext>
              </a:extLst>
            </p:cNvPr>
            <p:cNvSpPr/>
            <p:nvPr/>
          </p:nvSpPr>
          <p:spPr>
            <a:xfrm>
              <a:off x="551384" y="485531"/>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出力層</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369A6C55-25DF-7149-8030-1A46867C9B8D}"/>
                </a:ext>
              </a:extLst>
            </p:cNvPr>
            <p:cNvSpPr/>
            <p:nvPr/>
          </p:nvSpPr>
          <p:spPr>
            <a:xfrm>
              <a:off x="551384" y="3461915"/>
              <a:ext cx="1623952" cy="2551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dirty="0">
                  <a:solidFill>
                    <a:schemeClr val="tx1"/>
                  </a:solidFill>
                </a:rPr>
                <a:t>10</a:t>
              </a:r>
              <a:r>
                <a:rPr kumimoji="1" lang="ja-JP" altLang="en-US">
                  <a:solidFill>
                    <a:schemeClr val="tx1"/>
                  </a:solidFill>
                </a:rPr>
                <a:t>ノード</a:t>
              </a:r>
              <a:endParaRPr kumimoji="1" lang="ja-JP" altLang="en-US" dirty="0" err="1">
                <a:solidFill>
                  <a:schemeClr val="tx1"/>
                </a:solidFill>
              </a:endParaRPr>
            </a:p>
          </p:txBody>
        </p:sp>
      </p:grpSp>
      <p:cxnSp>
        <p:nvCxnSpPr>
          <p:cNvPr id="53" name="直線矢印コネクタ 52">
            <a:extLst>
              <a:ext uri="{FF2B5EF4-FFF2-40B4-BE49-F238E27FC236}">
                <a16:creationId xmlns:a16="http://schemas.microsoft.com/office/drawing/2014/main" id="{2B55C686-4EED-F34A-B4B7-FFFDA1E7D3F4}"/>
              </a:ext>
            </a:extLst>
          </p:cNvPr>
          <p:cNvCxnSpPr>
            <a:stCxn id="4" idx="6"/>
            <a:endCxn id="30" idx="2"/>
          </p:cNvCxnSpPr>
          <p:nvPr/>
        </p:nvCxnSpPr>
        <p:spPr>
          <a:xfrm flipV="1">
            <a:off x="1579384"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103A67F-0F82-9C43-921A-D1D52CE67782}"/>
              </a:ext>
            </a:extLst>
          </p:cNvPr>
          <p:cNvCxnSpPr>
            <a:cxnSpLocks/>
            <a:stCxn id="4" idx="6"/>
            <a:endCxn id="31" idx="2"/>
          </p:cNvCxnSpPr>
          <p:nvPr/>
        </p:nvCxnSpPr>
        <p:spPr>
          <a:xfrm>
            <a:off x="1579384"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668C18E-F479-B741-8F82-AA4AAC1E3851}"/>
              </a:ext>
            </a:extLst>
          </p:cNvPr>
          <p:cNvCxnSpPr>
            <a:cxnSpLocks/>
            <a:stCxn id="4" idx="6"/>
            <a:endCxn id="32" idx="2"/>
          </p:cNvCxnSpPr>
          <p:nvPr/>
        </p:nvCxnSpPr>
        <p:spPr>
          <a:xfrm>
            <a:off x="1579384"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FBA749F7-07B7-2843-BE19-BA1DD0F445D0}"/>
              </a:ext>
            </a:extLst>
          </p:cNvPr>
          <p:cNvCxnSpPr>
            <a:cxnSpLocks/>
            <a:stCxn id="5" idx="6"/>
            <a:endCxn id="30" idx="2"/>
          </p:cNvCxnSpPr>
          <p:nvPr/>
        </p:nvCxnSpPr>
        <p:spPr>
          <a:xfrm flipV="1">
            <a:off x="1579384"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5190D116-01DD-1049-B360-9F0750A7F885}"/>
              </a:ext>
            </a:extLst>
          </p:cNvPr>
          <p:cNvCxnSpPr>
            <a:cxnSpLocks/>
            <a:stCxn id="5" idx="6"/>
            <a:endCxn id="31" idx="2"/>
          </p:cNvCxnSpPr>
          <p:nvPr/>
        </p:nvCxnSpPr>
        <p:spPr>
          <a:xfrm flipV="1">
            <a:off x="1579384"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BF066FD-DC87-9648-91E2-869A7000A246}"/>
              </a:ext>
            </a:extLst>
          </p:cNvPr>
          <p:cNvCxnSpPr>
            <a:cxnSpLocks/>
            <a:stCxn id="5" idx="6"/>
            <a:endCxn id="32" idx="2"/>
          </p:cNvCxnSpPr>
          <p:nvPr/>
        </p:nvCxnSpPr>
        <p:spPr>
          <a:xfrm>
            <a:off x="1579384"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CF366F0-C6D3-884B-B391-7E68F40F19A1}"/>
              </a:ext>
            </a:extLst>
          </p:cNvPr>
          <p:cNvCxnSpPr>
            <a:cxnSpLocks/>
            <a:stCxn id="6" idx="6"/>
            <a:endCxn id="30" idx="2"/>
          </p:cNvCxnSpPr>
          <p:nvPr/>
        </p:nvCxnSpPr>
        <p:spPr>
          <a:xfrm flipV="1">
            <a:off x="1579384"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EE680D88-7085-B749-8C8A-42BE2F8335E3}"/>
              </a:ext>
            </a:extLst>
          </p:cNvPr>
          <p:cNvCxnSpPr>
            <a:cxnSpLocks/>
            <a:stCxn id="6" idx="6"/>
            <a:endCxn id="31" idx="2"/>
          </p:cNvCxnSpPr>
          <p:nvPr/>
        </p:nvCxnSpPr>
        <p:spPr>
          <a:xfrm flipV="1">
            <a:off x="1579384"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6BF6F9-F7E6-F942-AC50-2C2699BBCDF2}"/>
              </a:ext>
            </a:extLst>
          </p:cNvPr>
          <p:cNvCxnSpPr>
            <a:cxnSpLocks/>
            <a:stCxn id="6" idx="6"/>
            <a:endCxn id="32" idx="2"/>
          </p:cNvCxnSpPr>
          <p:nvPr/>
        </p:nvCxnSpPr>
        <p:spPr>
          <a:xfrm flipV="1">
            <a:off x="1579384"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B6B29D2-9A54-3C42-A3C0-B0B6F71D9A21}"/>
              </a:ext>
            </a:extLst>
          </p:cNvPr>
          <p:cNvCxnSpPr>
            <a:cxnSpLocks/>
            <a:stCxn id="32" idx="6"/>
            <a:endCxn id="41" idx="2"/>
          </p:cNvCxnSpPr>
          <p:nvPr/>
        </p:nvCxnSpPr>
        <p:spPr>
          <a:xfrm>
            <a:off x="3411816" y="3024097"/>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943072-A7FB-BC44-AB0B-7D4D83F4FC01}"/>
              </a:ext>
            </a:extLst>
          </p:cNvPr>
          <p:cNvCxnSpPr>
            <a:cxnSpLocks/>
            <a:stCxn id="32" idx="6"/>
            <a:endCxn id="40" idx="2"/>
          </p:cNvCxnSpPr>
          <p:nvPr/>
        </p:nvCxnSpPr>
        <p:spPr>
          <a:xfrm flipV="1">
            <a:off x="3411816" y="1880828"/>
            <a:ext cx="975880"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7EC48E5-51FA-2D4D-95E6-A23E77B02132}"/>
              </a:ext>
            </a:extLst>
          </p:cNvPr>
          <p:cNvCxnSpPr>
            <a:cxnSpLocks/>
            <a:stCxn id="32" idx="6"/>
            <a:endCxn id="39" idx="2"/>
          </p:cNvCxnSpPr>
          <p:nvPr/>
        </p:nvCxnSpPr>
        <p:spPr>
          <a:xfrm flipV="1">
            <a:off x="3411816" y="1160748"/>
            <a:ext cx="975880"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A8F2035-0F2A-1D47-B0E1-5C891F86C5CA}"/>
              </a:ext>
            </a:extLst>
          </p:cNvPr>
          <p:cNvCxnSpPr>
            <a:cxnSpLocks/>
            <a:stCxn id="31" idx="6"/>
            <a:endCxn id="39" idx="2"/>
          </p:cNvCxnSpPr>
          <p:nvPr/>
        </p:nvCxnSpPr>
        <p:spPr>
          <a:xfrm flipV="1">
            <a:off x="3411816" y="1160748"/>
            <a:ext cx="975880"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1E6E4B59-014E-5A48-AF06-4BC793B7D260}"/>
              </a:ext>
            </a:extLst>
          </p:cNvPr>
          <p:cNvCxnSpPr>
            <a:cxnSpLocks/>
            <a:stCxn id="31" idx="6"/>
            <a:endCxn id="40" idx="2"/>
          </p:cNvCxnSpPr>
          <p:nvPr/>
        </p:nvCxnSpPr>
        <p:spPr>
          <a:xfrm>
            <a:off x="3411816" y="187196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20D79956-D54B-A44B-97E9-47FB17766FB3}"/>
              </a:ext>
            </a:extLst>
          </p:cNvPr>
          <p:cNvCxnSpPr>
            <a:cxnSpLocks/>
            <a:stCxn id="31" idx="6"/>
            <a:endCxn id="41" idx="2"/>
          </p:cNvCxnSpPr>
          <p:nvPr/>
        </p:nvCxnSpPr>
        <p:spPr>
          <a:xfrm>
            <a:off x="3411816" y="1871969"/>
            <a:ext cx="975880"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B370F716-5579-9A41-896C-CD38223DBD32}"/>
              </a:ext>
            </a:extLst>
          </p:cNvPr>
          <p:cNvCxnSpPr>
            <a:cxnSpLocks/>
            <a:stCxn id="30" idx="6"/>
            <a:endCxn id="39" idx="2"/>
          </p:cNvCxnSpPr>
          <p:nvPr/>
        </p:nvCxnSpPr>
        <p:spPr>
          <a:xfrm>
            <a:off x="3411816" y="1151889"/>
            <a:ext cx="975880"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4FD78480-481C-1446-AB0B-E0AD5345304B}"/>
              </a:ext>
            </a:extLst>
          </p:cNvPr>
          <p:cNvCxnSpPr>
            <a:cxnSpLocks/>
            <a:stCxn id="30" idx="6"/>
            <a:endCxn id="40" idx="2"/>
          </p:cNvCxnSpPr>
          <p:nvPr/>
        </p:nvCxnSpPr>
        <p:spPr>
          <a:xfrm>
            <a:off x="3411816" y="1151889"/>
            <a:ext cx="975880"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400910F9-77AF-9F4B-8DBB-B7C11F9BC2C7}"/>
              </a:ext>
            </a:extLst>
          </p:cNvPr>
          <p:cNvCxnSpPr>
            <a:cxnSpLocks/>
            <a:stCxn id="30" idx="6"/>
            <a:endCxn id="41" idx="2"/>
          </p:cNvCxnSpPr>
          <p:nvPr/>
        </p:nvCxnSpPr>
        <p:spPr>
          <a:xfrm>
            <a:off x="3411816" y="1151889"/>
            <a:ext cx="975880"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7DCD2489-4338-8541-A905-CB8DAC3007A2}"/>
              </a:ext>
            </a:extLst>
          </p:cNvPr>
          <p:cNvCxnSpPr/>
          <p:nvPr/>
        </p:nvCxnSpPr>
        <p:spPr>
          <a:xfrm flipV="1">
            <a:off x="4839632" y="115188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438C2508-FE2E-474C-8C91-936BF8299F22}"/>
              </a:ext>
            </a:extLst>
          </p:cNvPr>
          <p:cNvCxnSpPr>
            <a:cxnSpLocks/>
          </p:cNvCxnSpPr>
          <p:nvPr/>
        </p:nvCxnSpPr>
        <p:spPr>
          <a:xfrm>
            <a:off x="4839632" y="1160748"/>
            <a:ext cx="1400384" cy="711221"/>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矢印コネクタ 107">
            <a:extLst>
              <a:ext uri="{FF2B5EF4-FFF2-40B4-BE49-F238E27FC236}">
                <a16:creationId xmlns:a16="http://schemas.microsoft.com/office/drawing/2014/main" id="{13595947-1D26-C642-BA86-A891EBA118FA}"/>
              </a:ext>
            </a:extLst>
          </p:cNvPr>
          <p:cNvCxnSpPr>
            <a:cxnSpLocks/>
          </p:cNvCxnSpPr>
          <p:nvPr/>
        </p:nvCxnSpPr>
        <p:spPr>
          <a:xfrm>
            <a:off x="4839632" y="1160748"/>
            <a:ext cx="1400384" cy="186334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E2DFC5D9-2297-CD4C-B23C-8B6A8F2052E7}"/>
              </a:ext>
            </a:extLst>
          </p:cNvPr>
          <p:cNvCxnSpPr>
            <a:cxnSpLocks/>
          </p:cNvCxnSpPr>
          <p:nvPr/>
        </p:nvCxnSpPr>
        <p:spPr>
          <a:xfrm flipV="1">
            <a:off x="4839632" y="1151889"/>
            <a:ext cx="1400384" cy="72893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22566C58-9623-6045-88E2-49616F3FC0E2}"/>
              </a:ext>
            </a:extLst>
          </p:cNvPr>
          <p:cNvCxnSpPr>
            <a:cxnSpLocks/>
          </p:cNvCxnSpPr>
          <p:nvPr/>
        </p:nvCxnSpPr>
        <p:spPr>
          <a:xfrm flipV="1">
            <a:off x="4839632" y="1871969"/>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4CC27786-B6AB-1044-BADF-E383074D9FC3}"/>
              </a:ext>
            </a:extLst>
          </p:cNvPr>
          <p:cNvCxnSpPr>
            <a:cxnSpLocks/>
          </p:cNvCxnSpPr>
          <p:nvPr/>
        </p:nvCxnSpPr>
        <p:spPr>
          <a:xfrm>
            <a:off x="4839632" y="1880828"/>
            <a:ext cx="1400384" cy="114326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1BFAFFCC-7D73-E043-B373-EBFFA0ABD01B}"/>
              </a:ext>
            </a:extLst>
          </p:cNvPr>
          <p:cNvCxnSpPr>
            <a:cxnSpLocks/>
          </p:cNvCxnSpPr>
          <p:nvPr/>
        </p:nvCxnSpPr>
        <p:spPr>
          <a:xfrm flipV="1">
            <a:off x="4839632" y="1151889"/>
            <a:ext cx="1400384" cy="188106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990A02E-44CE-9B4C-B1D5-545F934A0280}"/>
              </a:ext>
            </a:extLst>
          </p:cNvPr>
          <p:cNvCxnSpPr>
            <a:cxnSpLocks/>
          </p:cNvCxnSpPr>
          <p:nvPr/>
        </p:nvCxnSpPr>
        <p:spPr>
          <a:xfrm flipV="1">
            <a:off x="4839632" y="1871969"/>
            <a:ext cx="1400384" cy="1160987"/>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5ADE777C-F37C-6D45-8207-5265B82B82C9}"/>
              </a:ext>
            </a:extLst>
          </p:cNvPr>
          <p:cNvCxnSpPr>
            <a:cxnSpLocks/>
          </p:cNvCxnSpPr>
          <p:nvPr/>
        </p:nvCxnSpPr>
        <p:spPr>
          <a:xfrm flipV="1">
            <a:off x="4839632" y="3024097"/>
            <a:ext cx="1400384" cy="8859"/>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9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マップの初期化と運搬先候補リストの作成</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FCF76FFD-8AFB-8D46-A93F-9A7D711A83D1}"/>
              </a:ext>
            </a:extLst>
          </p:cNvPr>
          <p:cNvSpPr/>
          <p:nvPr/>
        </p:nvSpPr>
        <p:spPr>
          <a:xfrm>
            <a:off x="148385" y="47667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3" name="角丸四角形 122">
            <a:extLst>
              <a:ext uri="{FF2B5EF4-FFF2-40B4-BE49-F238E27FC236}">
                <a16:creationId xmlns:a16="http://schemas.microsoft.com/office/drawing/2014/main" id="{AF7065CA-B7B3-4040-98B9-A0B82D5B02C4}"/>
              </a:ext>
            </a:extLst>
          </p:cNvPr>
          <p:cNvSpPr/>
          <p:nvPr/>
        </p:nvSpPr>
        <p:spPr>
          <a:xfrm>
            <a:off x="144570" y="1888708"/>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マップからブロックサークルにブロックが置かれているノードを削除する</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05270056-88CF-3F4B-B71E-A650A3FA61B9}"/>
              </a:ext>
            </a:extLst>
          </p:cNvPr>
          <p:cNvSpPr/>
          <p:nvPr/>
        </p:nvSpPr>
        <p:spPr>
          <a:xfrm>
            <a:off x="278367" y="2904437"/>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a:t>
            </a:r>
            <a:r>
              <a:rPr lang="en-US" altLang="ja-JP" sz="1200" strike="sngStrike" dirty="0">
                <a:solidFill>
                  <a:schemeClr val="tx1"/>
                </a:solidFill>
              </a:rPr>
              <a:t>12</a:t>
            </a:r>
            <a:r>
              <a:rPr lang="en-US" altLang="ja-JP" sz="1200" dirty="0">
                <a:solidFill>
                  <a:schemeClr val="tx1"/>
                </a:solidFill>
              </a:rPr>
              <a:t>,13,14,16,</a:t>
            </a:r>
            <a:r>
              <a:rPr lang="en-US" altLang="ja-JP" sz="1200" strike="sngStrike" dirty="0">
                <a:solidFill>
                  <a:schemeClr val="tx1"/>
                </a:solidFill>
              </a:rPr>
              <a:t>17</a:t>
            </a:r>
            <a:r>
              <a:rPr lang="en-US" altLang="ja-JP" sz="1200" dirty="0">
                <a:solidFill>
                  <a:schemeClr val="tx1"/>
                </a:solidFill>
              </a:rPr>
              <a:t>,18,19,20,22</a:t>
            </a:r>
          </a:p>
          <a:p>
            <a:pPr algn="ctr"/>
            <a:endParaRPr lang="ja-JP" altLang="en-US" sz="1200">
              <a:solidFill>
                <a:schemeClr val="tx1"/>
              </a:solidFill>
            </a:endParaRPr>
          </a:p>
        </p:txBody>
      </p:sp>
      <p:sp>
        <p:nvSpPr>
          <p:cNvPr id="125" name="角丸四角形 124">
            <a:extLst>
              <a:ext uri="{FF2B5EF4-FFF2-40B4-BE49-F238E27FC236}">
                <a16:creationId xmlns:a16="http://schemas.microsoft.com/office/drawing/2014/main" id="{070D429B-60AD-7C40-87E3-52CAD1C33A28}"/>
              </a:ext>
            </a:extLst>
          </p:cNvPr>
          <p:cNvSpPr/>
          <p:nvPr/>
        </p:nvSpPr>
        <p:spPr>
          <a:xfrm>
            <a:off x="234580" y="3775104"/>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ノード</a:t>
            </a:r>
            <a:r>
              <a:rPr kumimoji="1" lang="en-US" altLang="ja-JP" dirty="0">
                <a:solidFill>
                  <a:schemeClr val="tx1"/>
                </a:solidFill>
              </a:rPr>
              <a:t>13</a:t>
            </a:r>
            <a:r>
              <a:rPr kumimoji="1" lang="ja-JP" altLang="en-US">
                <a:solidFill>
                  <a:schemeClr val="tx1"/>
                </a:solidFill>
              </a:rPr>
              <a:t>に置かれているブロックの色から</a:t>
            </a:r>
            <a:endParaRPr kumimoji="1" lang="en-US" altLang="ja-JP" dirty="0">
              <a:solidFill>
                <a:schemeClr val="tx1"/>
              </a:solidFill>
            </a:endParaRPr>
          </a:p>
          <a:p>
            <a:r>
              <a:rPr lang="ja-JP" altLang="en-US">
                <a:solidFill>
                  <a:schemeClr val="tx1"/>
                </a:solidFill>
              </a:rPr>
              <a:t>運搬先候補のノードを選択する</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1447847B-38CF-474D-840A-03395B362A6A}"/>
              </a:ext>
            </a:extLst>
          </p:cNvPr>
          <p:cNvSpPr/>
          <p:nvPr/>
        </p:nvSpPr>
        <p:spPr>
          <a:xfrm>
            <a:off x="311937" y="4749849"/>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27" name="角丸四角形 126">
            <a:extLst>
              <a:ext uri="{FF2B5EF4-FFF2-40B4-BE49-F238E27FC236}">
                <a16:creationId xmlns:a16="http://schemas.microsoft.com/office/drawing/2014/main" id="{A4C81F27-08A9-7145-B690-AD3401ECEBE8}"/>
              </a:ext>
            </a:extLst>
          </p:cNvPr>
          <p:cNvSpPr/>
          <p:nvPr/>
        </p:nvSpPr>
        <p:spPr>
          <a:xfrm>
            <a:off x="221449" y="5399350"/>
            <a:ext cx="4898313" cy="8202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候補ノードからブロックが置かれているノードを削除する</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BED45440-6CB8-AE42-B6F1-72B936BCBAC4}"/>
              </a:ext>
            </a:extLst>
          </p:cNvPr>
          <p:cNvSpPr/>
          <p:nvPr/>
        </p:nvSpPr>
        <p:spPr>
          <a:xfrm>
            <a:off x="209406" y="6315386"/>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sz="1200">
                <a:solidFill>
                  <a:schemeClr val="tx1"/>
                </a:solidFill>
              </a:rPr>
              <a:t>運搬先候補ノード</a:t>
            </a:r>
            <a:endParaRPr lang="en-US" altLang="ja-JP" sz="1200" dirty="0">
              <a:solidFill>
                <a:schemeClr val="tx1"/>
              </a:solidFill>
            </a:endParaRPr>
          </a:p>
          <a:p>
            <a:pPr algn="ctr"/>
            <a:r>
              <a:rPr lang="en-US" altLang="ja-JP" sz="1200" dirty="0">
                <a:solidFill>
                  <a:schemeClr val="tx1"/>
                </a:solidFill>
              </a:rPr>
              <a:t>18,6</a:t>
            </a:r>
            <a:endParaRPr lang="ja-JP" altLang="en-US" sz="1200">
              <a:solidFill>
                <a:schemeClr val="tx1"/>
              </a:solidFill>
            </a:endParaRPr>
          </a:p>
        </p:txBody>
      </p:sp>
      <p:sp>
        <p:nvSpPr>
          <p:cNvPr id="130" name="正方形/長方形 129">
            <a:extLst>
              <a:ext uri="{FF2B5EF4-FFF2-40B4-BE49-F238E27FC236}">
                <a16:creationId xmlns:a16="http://schemas.microsoft.com/office/drawing/2014/main" id="{36009A5C-D633-BC47-9A3A-52490979C235}"/>
              </a:ext>
            </a:extLst>
          </p:cNvPr>
          <p:cNvSpPr/>
          <p:nvPr/>
        </p:nvSpPr>
        <p:spPr>
          <a:xfrm>
            <a:off x="173046" y="1163154"/>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Open Set</a:t>
            </a:r>
          </a:p>
          <a:p>
            <a:r>
              <a:rPr lang="en-US" altLang="ja-JP" sz="1200" dirty="0">
                <a:solidFill>
                  <a:schemeClr val="tx1"/>
                </a:solidFill>
              </a:rPr>
              <a:t>13</a:t>
            </a:r>
          </a:p>
          <a:p>
            <a:pPr algn="ctr"/>
            <a:endParaRPr lang="ja-JP" altLang="en-US" sz="1200">
              <a:solidFill>
                <a:schemeClr val="tx1"/>
              </a:solidFill>
            </a:endParaRPr>
          </a:p>
        </p:txBody>
      </p:sp>
    </p:spTree>
    <p:extLst>
      <p:ext uri="{BB962C8B-B14F-4D97-AF65-F5344CB8AC3E}">
        <p14:creationId xmlns:p14="http://schemas.microsoft.com/office/powerpoint/2010/main" val="417727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48385" y="734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293355" y="71881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運搬先候補ノード：</a:t>
            </a:r>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01077" y="5049180"/>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64227" y="5607242"/>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442AFBC-348C-4541-8346-15CC3A45097A}"/>
              </a:ext>
            </a:extLst>
          </p:cNvPr>
          <p:cNvSpPr/>
          <p:nvPr/>
        </p:nvSpPr>
        <p:spPr>
          <a:xfrm>
            <a:off x="246573" y="421167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Tree>
    <p:extLst>
      <p:ext uri="{BB962C8B-B14F-4D97-AF65-F5344CB8AC3E}">
        <p14:creationId xmlns:p14="http://schemas.microsoft.com/office/powerpoint/2010/main" val="500955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1" name="正方形/長方形 120">
            <a:extLst>
              <a:ext uri="{FF2B5EF4-FFF2-40B4-BE49-F238E27FC236}">
                <a16:creationId xmlns:a16="http://schemas.microsoft.com/office/drawing/2014/main" id="{8A1F16B8-6FCA-DA4F-AEB9-A2999105A9E2}"/>
              </a:ext>
            </a:extLst>
          </p:cNvPr>
          <p:cNvSpPr/>
          <p:nvPr/>
        </p:nvSpPr>
        <p:spPr>
          <a:xfrm>
            <a:off x="301402" y="423512"/>
            <a:ext cx="4930502" cy="534634"/>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sz="1200" dirty="0">
                <a:solidFill>
                  <a:schemeClr val="tx1"/>
                </a:solidFill>
              </a:rPr>
              <a:t>MAP</a:t>
            </a:r>
          </a:p>
          <a:p>
            <a:r>
              <a:rPr lang="en-US" altLang="ja-JP" sz="1200" dirty="0">
                <a:solidFill>
                  <a:schemeClr val="tx1"/>
                </a:solidFill>
              </a:rPr>
              <a:t>1,3,4,5,6,7,9,11,12,13,14,16,17,18,19,20,22</a:t>
            </a:r>
          </a:p>
          <a:p>
            <a:pPr algn="ctr"/>
            <a:endParaRPr lang="ja-JP" altLang="en-US" sz="1200">
              <a:solidFill>
                <a:schemeClr val="tx1"/>
              </a:solidFill>
            </a:endParaRPr>
          </a:p>
        </p:txBody>
      </p:sp>
      <p:sp>
        <p:nvSpPr>
          <p:cNvPr id="124" name="正方形/長方形 123">
            <a:extLst>
              <a:ext uri="{FF2B5EF4-FFF2-40B4-BE49-F238E27FC236}">
                <a16:creationId xmlns:a16="http://schemas.microsoft.com/office/drawing/2014/main" id="{A5A099E7-4A0A-864E-A2CE-CF2E9FB7E9F2}"/>
              </a:ext>
            </a:extLst>
          </p:cNvPr>
          <p:cNvSpPr/>
          <p:nvPr/>
        </p:nvSpPr>
        <p:spPr>
          <a:xfrm>
            <a:off x="301402" y="1067033"/>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13</a:t>
            </a:r>
            <a:endParaRPr lang="ja-JP" altLang="en-US" sz="1200">
              <a:solidFill>
                <a:schemeClr val="tx1"/>
              </a:solidFill>
            </a:endParaRPr>
          </a:p>
        </p:txBody>
      </p:sp>
      <p:sp>
        <p:nvSpPr>
          <p:cNvPr id="125" name="正方形/長方形 124">
            <a:extLst>
              <a:ext uri="{FF2B5EF4-FFF2-40B4-BE49-F238E27FC236}">
                <a16:creationId xmlns:a16="http://schemas.microsoft.com/office/drawing/2014/main" id="{D4101664-D0B7-BC4E-9110-33B2D689D574}"/>
              </a:ext>
            </a:extLst>
          </p:cNvPr>
          <p:cNvSpPr/>
          <p:nvPr/>
        </p:nvSpPr>
        <p:spPr>
          <a:xfrm>
            <a:off x="301402" y="1517112"/>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ゴール・ノード：</a:t>
            </a:r>
            <a:r>
              <a:rPr lang="en-US" altLang="ja-JP" sz="1200" dirty="0">
                <a:solidFill>
                  <a:schemeClr val="tx1"/>
                </a:solidFill>
              </a:rPr>
              <a:t>18</a:t>
            </a:r>
            <a:endParaRPr lang="ja-JP" altLang="en-US" sz="1200">
              <a:solidFill>
                <a:schemeClr val="tx1"/>
              </a:solidFill>
            </a:endParaRPr>
          </a:p>
        </p:txBody>
      </p:sp>
      <p:sp>
        <p:nvSpPr>
          <p:cNvPr id="126" name="角丸四角形 125">
            <a:extLst>
              <a:ext uri="{FF2B5EF4-FFF2-40B4-BE49-F238E27FC236}">
                <a16:creationId xmlns:a16="http://schemas.microsoft.com/office/drawing/2014/main" id="{C9DF2F6E-1C70-924B-8063-FFE6EC452B95}"/>
              </a:ext>
            </a:extLst>
          </p:cNvPr>
          <p:cNvSpPr/>
          <p:nvPr/>
        </p:nvSpPr>
        <p:spPr>
          <a:xfrm>
            <a:off x="148385" y="1967191"/>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探索済セットを作成する</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2508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29" name="角丸四角形 128">
            <a:extLst>
              <a:ext uri="{FF2B5EF4-FFF2-40B4-BE49-F238E27FC236}">
                <a16:creationId xmlns:a16="http://schemas.microsoft.com/office/drawing/2014/main" id="{325907CC-E16E-E449-A88E-0443CECEBB22}"/>
              </a:ext>
            </a:extLst>
          </p:cNvPr>
          <p:cNvSpPr/>
          <p:nvPr/>
        </p:nvSpPr>
        <p:spPr>
          <a:xfrm>
            <a:off x="148385" y="2958205"/>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openSet</a:t>
            </a:r>
            <a:r>
              <a:rPr kumimoji="1" lang="ja-JP" altLang="en-US">
                <a:solidFill>
                  <a:schemeClr val="tx1"/>
                </a:solidFill>
              </a:rPr>
              <a:t>未探索セットを作成する</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39492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cameFrom</a:t>
            </a:r>
            <a:r>
              <a:rPr kumimoji="1" lang="ja-JP" altLang="en-US">
                <a:solidFill>
                  <a:schemeClr val="tx1"/>
                </a:solidFill>
              </a:rPr>
              <a:t>前ノードを作成する</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1E17EDA-29F1-3944-9D8D-58E13132808D}"/>
              </a:ext>
            </a:extLst>
          </p:cNvPr>
          <p:cNvSpPr/>
          <p:nvPr/>
        </p:nvSpPr>
        <p:spPr>
          <a:xfrm>
            <a:off x="301402" y="449015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cameFrom</a:t>
            </a:r>
            <a:r>
              <a:rPr lang="ja-JP" altLang="en-US" sz="1200">
                <a:solidFill>
                  <a:schemeClr val="tx1"/>
                </a:solidFill>
              </a:rPr>
              <a:t>：</a:t>
            </a: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49402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5931247"/>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64721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54811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Tree>
    <p:extLst>
      <p:ext uri="{BB962C8B-B14F-4D97-AF65-F5344CB8AC3E}">
        <p14:creationId xmlns:p14="http://schemas.microsoft.com/office/powerpoint/2010/main" val="234431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26" name="角丸四角形 125">
            <a:extLst>
              <a:ext uri="{FF2B5EF4-FFF2-40B4-BE49-F238E27FC236}">
                <a16:creationId xmlns:a16="http://schemas.microsoft.com/office/drawing/2014/main" id="{C9DF2F6E-1C70-924B-8063-FFE6EC452B95}"/>
              </a:ext>
            </a:extLst>
          </p:cNvPr>
          <p:cNvSpPr/>
          <p:nvPr/>
        </p:nvSpPr>
        <p:spPr>
          <a:xfrm>
            <a:off x="90877" y="688115"/>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err="1">
                <a:solidFill>
                  <a:schemeClr val="tx1"/>
                </a:solidFill>
              </a:rPr>
              <a:t>is_open_empty</a:t>
            </a:r>
            <a:r>
              <a:rPr lang="ja-JP" altLang="en-US">
                <a:solidFill>
                  <a:schemeClr val="tx1"/>
                </a:solidFill>
              </a:rPr>
              <a:t>か確認</a:t>
            </a:r>
            <a:r>
              <a:rPr lang="en-US" altLang="ja-JP" dirty="0">
                <a:solidFill>
                  <a:schemeClr val="tx1"/>
                </a:solidFill>
              </a:rPr>
              <a:t> </a:t>
            </a:r>
            <a:r>
              <a:rPr lang="en-US" altLang="ja-JP" sz="1400" dirty="0">
                <a:solidFill>
                  <a:schemeClr val="tx1"/>
                </a:solidFill>
              </a:rPr>
              <a:t>true</a:t>
            </a:r>
            <a:r>
              <a:rPr lang="ja-JP" altLang="en-US" sz="1400">
                <a:solidFill>
                  <a:schemeClr val="tx1"/>
                </a:solidFill>
              </a:rPr>
              <a:t>の時は経路なし</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39157A1C-830C-284F-B225-F86CCEDD2E59}"/>
              </a:ext>
            </a:extLst>
          </p:cNvPr>
          <p:cNvSpPr/>
          <p:nvPr/>
        </p:nvSpPr>
        <p:spPr>
          <a:xfrm>
            <a:off x="301402" y="186144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tx1"/>
                </a:solidFill>
              </a:rPr>
              <a:t>Current:13</a:t>
            </a:r>
            <a:endParaRPr lang="ja-JP" altLang="en-US" sz="1200">
              <a:solidFill>
                <a:schemeClr val="tx1"/>
              </a:solidFill>
            </a:endParaRPr>
          </a:p>
        </p:txBody>
      </p:sp>
      <p:sp>
        <p:nvSpPr>
          <p:cNvPr id="128" name="正方形/長方形 127">
            <a:extLst>
              <a:ext uri="{FF2B5EF4-FFF2-40B4-BE49-F238E27FC236}">
                <a16:creationId xmlns:a16="http://schemas.microsoft.com/office/drawing/2014/main" id="{E7D9E7EF-A3BF-4D41-8312-E245569B542D}"/>
              </a:ext>
            </a:extLst>
          </p:cNvPr>
          <p:cNvSpPr/>
          <p:nvPr/>
        </p:nvSpPr>
        <p:spPr>
          <a:xfrm>
            <a:off x="301402" y="349914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openSet</a:t>
            </a:r>
            <a:r>
              <a:rPr lang="ja-JP" altLang="en-US" sz="1200">
                <a:solidFill>
                  <a:schemeClr val="tx1"/>
                </a:solidFill>
              </a:rPr>
              <a:t>：</a:t>
            </a:r>
          </a:p>
        </p:txBody>
      </p:sp>
      <p:sp>
        <p:nvSpPr>
          <p:cNvPr id="129" name="角丸四角形 128">
            <a:extLst>
              <a:ext uri="{FF2B5EF4-FFF2-40B4-BE49-F238E27FC236}">
                <a16:creationId xmlns:a16="http://schemas.microsoft.com/office/drawing/2014/main" id="{325907CC-E16E-E449-A88E-0443CECEBB22}"/>
              </a:ext>
            </a:extLst>
          </p:cNvPr>
          <p:cNvSpPr/>
          <p:nvPr/>
        </p:nvSpPr>
        <p:spPr>
          <a:xfrm>
            <a:off x="162292" y="231152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現行ノードがゴールか確認</a:t>
            </a:r>
            <a:endParaRPr kumimoji="1" lang="ja-JP" altLang="en-US" dirty="0" err="1">
              <a:solidFill>
                <a:schemeClr val="tx1"/>
              </a:solidFill>
            </a:endParaRPr>
          </a:p>
        </p:txBody>
      </p:sp>
      <p:sp>
        <p:nvSpPr>
          <p:cNvPr id="130" name="角丸四角形 129">
            <a:extLst>
              <a:ext uri="{FF2B5EF4-FFF2-40B4-BE49-F238E27FC236}">
                <a16:creationId xmlns:a16="http://schemas.microsoft.com/office/drawing/2014/main" id="{55E6A129-1EB0-2347-ACEA-A61342BC2E40}"/>
              </a:ext>
            </a:extLst>
          </p:cNvPr>
          <p:cNvSpPr/>
          <p:nvPr/>
        </p:nvSpPr>
        <p:spPr>
          <a:xfrm>
            <a:off x="148385" y="2996952"/>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オープンセットから現行ノードを削除</a:t>
            </a:r>
            <a:endParaRPr kumimoji="1" lang="ja-JP" altLang="en-US" dirty="0" err="1">
              <a:solidFill>
                <a:schemeClr val="tx1"/>
              </a:solidFill>
            </a:endParaRPr>
          </a:p>
        </p:txBody>
      </p:sp>
      <p:sp>
        <p:nvSpPr>
          <p:cNvPr id="132" name="角丸四角形 131">
            <a:extLst>
              <a:ext uri="{FF2B5EF4-FFF2-40B4-BE49-F238E27FC236}">
                <a16:creationId xmlns:a16="http://schemas.microsoft.com/office/drawing/2014/main" id="{C4860B8B-D6BB-A648-9CFB-C0440753401D}"/>
              </a:ext>
            </a:extLst>
          </p:cNvPr>
          <p:cNvSpPr/>
          <p:nvPr/>
        </p:nvSpPr>
        <p:spPr>
          <a:xfrm>
            <a:off x="148385" y="688444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G</a:t>
            </a:r>
            <a:r>
              <a:rPr kumimoji="1" lang="ja-JP" altLang="en-US">
                <a:solidFill>
                  <a:schemeClr val="tx1"/>
                </a:solidFill>
              </a:rPr>
              <a:t>スコアを作成する</a:t>
            </a:r>
            <a:endParaRPr kumimoji="1" lang="ja-JP" altLang="en-US" dirty="0" err="1">
              <a:solidFill>
                <a:schemeClr val="tx1"/>
              </a:solidFill>
            </a:endParaRPr>
          </a:p>
        </p:txBody>
      </p:sp>
      <p:sp>
        <p:nvSpPr>
          <p:cNvPr id="133" name="角丸四角形 132">
            <a:extLst>
              <a:ext uri="{FF2B5EF4-FFF2-40B4-BE49-F238E27FC236}">
                <a16:creationId xmlns:a16="http://schemas.microsoft.com/office/drawing/2014/main" id="{01E96C11-8CC5-0A47-886B-1B8D492AAB32}"/>
              </a:ext>
            </a:extLst>
          </p:cNvPr>
          <p:cNvSpPr/>
          <p:nvPr/>
        </p:nvSpPr>
        <p:spPr>
          <a:xfrm>
            <a:off x="148385" y="787546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F</a:t>
            </a:r>
            <a:r>
              <a:rPr kumimoji="1" lang="ja-JP" altLang="en-US">
                <a:solidFill>
                  <a:schemeClr val="tx1"/>
                </a:solidFill>
              </a:rPr>
              <a:t>スコアを作成する</a:t>
            </a:r>
            <a:endParaRPr kumimoji="1" lang="ja-JP" altLang="en-US" dirty="0" err="1">
              <a:solidFill>
                <a:schemeClr val="tx1"/>
              </a:solidFill>
            </a:endParaRPr>
          </a:p>
        </p:txBody>
      </p:sp>
      <p:sp>
        <p:nvSpPr>
          <p:cNvPr id="134" name="正方形/長方形 133">
            <a:extLst>
              <a:ext uri="{FF2B5EF4-FFF2-40B4-BE49-F238E27FC236}">
                <a16:creationId xmlns:a16="http://schemas.microsoft.com/office/drawing/2014/main" id="{D075C266-BD0B-3849-B142-094A0500F917}"/>
              </a:ext>
            </a:extLst>
          </p:cNvPr>
          <p:cNvSpPr/>
          <p:nvPr/>
        </p:nvSpPr>
        <p:spPr>
          <a:xfrm>
            <a:off x="301402" y="8416400"/>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13-18</a:t>
            </a:r>
            <a:r>
              <a:rPr lang="ja-JP" altLang="en-US" sz="1200">
                <a:solidFill>
                  <a:schemeClr val="tx1"/>
                </a:solidFill>
              </a:rPr>
              <a:t>の距離</a:t>
            </a:r>
          </a:p>
        </p:txBody>
      </p:sp>
      <p:sp>
        <p:nvSpPr>
          <p:cNvPr id="135" name="正方形/長方形 134">
            <a:extLst>
              <a:ext uri="{FF2B5EF4-FFF2-40B4-BE49-F238E27FC236}">
                <a16:creationId xmlns:a16="http://schemas.microsoft.com/office/drawing/2014/main" id="{D3F1AD73-C86E-4D4C-B3A8-E4E7CB57F720}"/>
              </a:ext>
            </a:extLst>
          </p:cNvPr>
          <p:cNvSpPr/>
          <p:nvPr/>
        </p:nvSpPr>
        <p:spPr>
          <a:xfrm>
            <a:off x="301402" y="7425384"/>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fScore</a:t>
            </a:r>
            <a:r>
              <a:rPr lang="en-US" altLang="ja-JP" sz="1200" dirty="0">
                <a:solidFill>
                  <a:schemeClr val="tx1"/>
                </a:solidFill>
              </a:rPr>
              <a:t>: 0</a:t>
            </a:r>
            <a:endParaRPr lang="ja-JP" altLang="en-US" sz="1200">
              <a:solidFill>
                <a:schemeClr val="tx1"/>
              </a:solidFill>
            </a:endParaRPr>
          </a:p>
        </p:txBody>
      </p:sp>
      <p:sp>
        <p:nvSpPr>
          <p:cNvPr id="112" name="角丸四角形 111">
            <a:extLst>
              <a:ext uri="{FF2B5EF4-FFF2-40B4-BE49-F238E27FC236}">
                <a16:creationId xmlns:a16="http://schemas.microsoft.com/office/drawing/2014/main" id="{9C60E093-5B12-4E4E-8031-22D5A976B955}"/>
              </a:ext>
            </a:extLst>
          </p:cNvPr>
          <p:cNvSpPr/>
          <p:nvPr/>
        </p:nvSpPr>
        <p:spPr>
          <a:xfrm>
            <a:off x="115941" y="1292920"/>
            <a:ext cx="5519163"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a:solidFill>
                  <a:schemeClr val="tx1"/>
                </a:solidFill>
              </a:rPr>
              <a:t>現行ノードを取得</a:t>
            </a:r>
            <a:r>
              <a:rPr lang="en-US" altLang="ja-JP" dirty="0">
                <a:solidFill>
                  <a:schemeClr val="tx1"/>
                </a:solidFill>
              </a:rPr>
              <a:t> </a:t>
            </a:r>
            <a:r>
              <a:rPr lang="en-US" altLang="ja-JP" sz="1400" dirty="0">
                <a:solidFill>
                  <a:schemeClr val="tx1"/>
                </a:solidFill>
              </a:rPr>
              <a:t>f</a:t>
            </a:r>
            <a:r>
              <a:rPr lang="ja-JP" altLang="en-US" sz="1400">
                <a:solidFill>
                  <a:schemeClr val="tx1"/>
                </a:solidFill>
              </a:rPr>
              <a:t>スコアが最小のノード</a:t>
            </a:r>
            <a:endParaRPr kumimoji="1" lang="ja-JP" altLang="en-US" dirty="0" err="1">
              <a:solidFill>
                <a:schemeClr val="tx1"/>
              </a:solidFill>
            </a:endParaRPr>
          </a:p>
        </p:txBody>
      </p:sp>
      <p:sp>
        <p:nvSpPr>
          <p:cNvPr id="113" name="角丸四角形 112">
            <a:extLst>
              <a:ext uri="{FF2B5EF4-FFF2-40B4-BE49-F238E27FC236}">
                <a16:creationId xmlns:a16="http://schemas.microsoft.com/office/drawing/2014/main" id="{C0B2E931-9502-7947-9388-2C5630B21DD4}"/>
              </a:ext>
            </a:extLst>
          </p:cNvPr>
          <p:cNvSpPr/>
          <p:nvPr/>
        </p:nvSpPr>
        <p:spPr>
          <a:xfrm>
            <a:off x="148385" y="3987033"/>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err="1">
                <a:solidFill>
                  <a:schemeClr val="tx1"/>
                </a:solidFill>
              </a:rPr>
              <a:t>closeSet</a:t>
            </a:r>
            <a:r>
              <a:rPr kumimoji="1" lang="ja-JP" altLang="en-US">
                <a:solidFill>
                  <a:schemeClr val="tx1"/>
                </a:solidFill>
              </a:rPr>
              <a:t>探索済セットに現行ノードを追加</a:t>
            </a:r>
            <a:endParaRPr kumimoji="1" lang="ja-JP" altLang="en-US" dirty="0" err="1">
              <a:solidFill>
                <a:schemeClr val="tx1"/>
              </a:solidFill>
            </a:endParaRPr>
          </a:p>
        </p:txBody>
      </p:sp>
      <p:sp>
        <p:nvSpPr>
          <p:cNvPr id="115" name="正方形/長方形 114">
            <a:extLst>
              <a:ext uri="{FF2B5EF4-FFF2-40B4-BE49-F238E27FC236}">
                <a16:creationId xmlns:a16="http://schemas.microsoft.com/office/drawing/2014/main" id="{CC6377E7-EE84-CD48-A1A9-869A716892F1}"/>
              </a:ext>
            </a:extLst>
          </p:cNvPr>
          <p:cNvSpPr/>
          <p:nvPr/>
        </p:nvSpPr>
        <p:spPr>
          <a:xfrm>
            <a:off x="301402" y="4527968"/>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err="1">
                <a:solidFill>
                  <a:schemeClr val="tx1"/>
                </a:solidFill>
              </a:rPr>
              <a:t>closedSet</a:t>
            </a:r>
            <a:r>
              <a:rPr lang="ja-JP" altLang="en-US" sz="1200">
                <a:solidFill>
                  <a:schemeClr val="tx1"/>
                </a:solidFill>
              </a:rPr>
              <a:t>：</a:t>
            </a:r>
            <a:r>
              <a:rPr lang="en-US" altLang="ja-JP" sz="1200" dirty="0">
                <a:solidFill>
                  <a:schemeClr val="tx1"/>
                </a:solidFill>
              </a:rPr>
              <a:t>13</a:t>
            </a:r>
            <a:endParaRPr lang="ja-JP" altLang="en-US" sz="1200">
              <a:solidFill>
                <a:schemeClr val="tx1"/>
              </a:solidFill>
            </a:endParaRPr>
          </a:p>
        </p:txBody>
      </p:sp>
      <p:sp>
        <p:nvSpPr>
          <p:cNvPr id="116" name="角丸四角形 115">
            <a:extLst>
              <a:ext uri="{FF2B5EF4-FFF2-40B4-BE49-F238E27FC236}">
                <a16:creationId xmlns:a16="http://schemas.microsoft.com/office/drawing/2014/main" id="{5AE5DE05-6300-D84E-8553-B506F38CC96F}"/>
              </a:ext>
            </a:extLst>
          </p:cNvPr>
          <p:cNvSpPr/>
          <p:nvPr/>
        </p:nvSpPr>
        <p:spPr>
          <a:xfrm>
            <a:off x="126439" y="5051119"/>
            <a:ext cx="525677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隣接ノードを取得</a:t>
            </a: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C866F7F6-34C3-E643-BFD3-54137B8C7F8B}"/>
              </a:ext>
            </a:extLst>
          </p:cNvPr>
          <p:cNvSpPr/>
          <p:nvPr/>
        </p:nvSpPr>
        <p:spPr>
          <a:xfrm>
            <a:off x="301402" y="5665126"/>
            <a:ext cx="3035106" cy="34119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200">
                <a:solidFill>
                  <a:schemeClr val="tx1"/>
                </a:solidFill>
              </a:rPr>
              <a:t>隣接：</a:t>
            </a:r>
            <a:r>
              <a:rPr lang="en-US" altLang="ja-JP" sz="1200" dirty="0">
                <a:solidFill>
                  <a:schemeClr val="tx1"/>
                </a:solidFill>
              </a:rPr>
              <a:t>7</a:t>
            </a:r>
            <a:endParaRPr lang="ja-JP" altLang="en-US" sz="1200">
              <a:solidFill>
                <a:schemeClr val="tx1"/>
              </a:solidFill>
            </a:endParaRPr>
          </a:p>
        </p:txBody>
      </p:sp>
    </p:spTree>
    <p:extLst>
      <p:ext uri="{BB962C8B-B14F-4D97-AF65-F5344CB8AC3E}">
        <p14:creationId xmlns:p14="http://schemas.microsoft.com/office/powerpoint/2010/main" val="288164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3875</TotalTime>
  <Words>2892</Words>
  <Application>Microsoft Macintosh PowerPoint</Application>
  <PresentationFormat>ワイド画面</PresentationFormat>
  <Paragraphs>999</Paragraphs>
  <Slides>46</Slides>
  <Notes>14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46</vt:i4>
      </vt:variant>
    </vt:vector>
  </HeadingPairs>
  <TitlesOfParts>
    <vt:vector size="53" baseType="lpstr">
      <vt:lpstr>Brush Script MT</vt:lpstr>
      <vt:lpstr>Hiragino Kaku Gothic Std W8</vt: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352</cp:revision>
  <dcterms:created xsi:type="dcterms:W3CDTF">2019-04-11T12:00:35Z</dcterms:created>
  <dcterms:modified xsi:type="dcterms:W3CDTF">2019-08-12T08:47:05Z</dcterms:modified>
</cp:coreProperties>
</file>